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gSAaK/qFiirb2dLH0VX3WNNUp6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Stenen zoeken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1 Samuel 17:40</a:t>
            </a:r>
            <a:br>
              <a:rPr lang="nl" sz="1100">
                <a:solidFill>
                  <a:srgbClr val="F79646"/>
                </a:solidFill>
              </a:rPr>
            </a:br>
            <a:r>
              <a:rPr i="1" lang="nl" sz="1100">
                <a:solidFill>
                  <a:srgbClr val="F79646"/>
                </a:solidFill>
              </a:rPr>
              <a:t> "Toen pakte David zijn stok. Daarna zocht hij in een kleine rivier vijf gladde stenen voor zijn slingerwapen. Die stopte hij in zijn tas. En terwijl hij naar Goliat liep, hield hij zijn wapen in zijn hand.“</a:t>
            </a:r>
            <a:br>
              <a:rPr i="1" lang="nl" sz="1100">
                <a:solidFill>
                  <a:srgbClr val="F79646"/>
                </a:solidFill>
              </a:rPr>
            </a:br>
            <a:endParaRPr i="1" sz="1100">
              <a:solidFill>
                <a:srgbClr val="F79646"/>
              </a:solidFill>
            </a:endParaRPr>
          </a:p>
          <a:p>
            <a:pPr indent="0" lvl="0" marL="0" rtl="0" algn="l">
              <a:lnSpc>
                <a:spcPct val="115000"/>
              </a:lnSpc>
              <a:spcBef>
                <a:spcPts val="0"/>
              </a:spcBef>
              <a:spcAft>
                <a:spcPts val="0"/>
              </a:spcAft>
              <a:buNone/>
            </a:pPr>
            <a:r>
              <a:rPr b="1" lang="nl" sz="1200"/>
              <a:t>Opdracht:</a:t>
            </a:r>
            <a:endParaRPr b="1" sz="1200"/>
          </a:p>
          <a:p>
            <a:pPr indent="0" lvl="0" marL="0" rtl="0" algn="l">
              <a:lnSpc>
                <a:spcPct val="115000"/>
              </a:lnSpc>
              <a:spcBef>
                <a:spcPts val="0"/>
              </a:spcBef>
              <a:spcAft>
                <a:spcPts val="0"/>
              </a:spcAft>
              <a:buNone/>
            </a:pPr>
            <a:r>
              <a:rPr lang="nl" sz="1200"/>
              <a:t>Nodig:</a:t>
            </a:r>
            <a:endParaRPr sz="1200"/>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Steentjes </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Watervaste verf </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Kwastjes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Verfschorten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Stoepkrijt of papier en stiften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Evt. lapjes stof of leer en touw voor zakjes waarin de steentjes bewaard worden</a:t>
            </a:r>
            <a:endParaRPr sz="1200">
              <a:solidFill>
                <a:srgbClr val="271623"/>
              </a:solidFill>
              <a:highlight>
                <a:srgbClr val="FFFFFF"/>
              </a:highlight>
            </a:endParaRPr>
          </a:p>
          <a:p>
            <a:pPr indent="0" lvl="0" marL="0" rtl="0" algn="l">
              <a:lnSpc>
                <a:spcPct val="115000"/>
              </a:lnSpc>
              <a:spcBef>
                <a:spcPts val="1800"/>
              </a:spcBef>
              <a:spcAft>
                <a:spcPts val="0"/>
              </a:spcAft>
              <a:buNone/>
            </a:pPr>
            <a:r>
              <a:rPr lang="nl" sz="1200"/>
              <a:t>Maak van deze stenen een boter-kaas-eieren spel. Zoek 10 gladde stenen uit. Schilder twee groepjes van 5 stenen zodat die bij elkaar horen.</a:t>
            </a:r>
            <a:endParaRPr sz="1200"/>
          </a:p>
          <a:p>
            <a:pPr indent="0" lvl="0" marL="0" rtl="0" algn="l">
              <a:lnSpc>
                <a:spcPct val="115000"/>
              </a:lnSpc>
              <a:spcBef>
                <a:spcPts val="0"/>
              </a:spcBef>
              <a:spcAft>
                <a:spcPts val="0"/>
              </a:spcAft>
              <a:buNone/>
            </a:pPr>
            <a:r>
              <a:rPr lang="nl" sz="1200"/>
              <a:t>Maak daarna een speelbord dat er zo uitziet zoals op de afbeelding. Nu kun je het spel boter-kaas-eieren spelen. </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Om door te praten</a:t>
            </a:r>
            <a:br>
              <a:rPr lang="nl" sz="1200"/>
            </a:br>
            <a:r>
              <a:rPr lang="nl" sz="1200"/>
              <a:t> </a:t>
            </a:r>
            <a:endParaRPr sz="1200"/>
          </a:p>
          <a:p>
            <a:pPr indent="-298450" lvl="0" marL="457200" rtl="0" algn="l">
              <a:lnSpc>
                <a:spcPct val="115000"/>
              </a:lnSpc>
              <a:spcBef>
                <a:spcPts val="0"/>
              </a:spcBef>
              <a:spcAft>
                <a:spcPts val="0"/>
              </a:spcAft>
              <a:buSzPts val="1100"/>
              <a:buChar char="●"/>
            </a:pPr>
            <a:r>
              <a:rPr lang="nl" sz="1100"/>
              <a:t>Ken je het verhaal van David en Goliat? Waar gaat het over?</a:t>
            </a:r>
            <a:endParaRPr sz="1100"/>
          </a:p>
          <a:p>
            <a:pPr indent="-298450" lvl="0" marL="457200" rtl="0" algn="l">
              <a:lnSpc>
                <a:spcPct val="115000"/>
              </a:lnSpc>
              <a:spcBef>
                <a:spcPts val="0"/>
              </a:spcBef>
              <a:spcAft>
                <a:spcPts val="0"/>
              </a:spcAft>
              <a:buSzPts val="1100"/>
              <a:buChar char="●"/>
            </a:pPr>
            <a:r>
              <a:rPr lang="nl" sz="1100"/>
              <a:t>Waarom zijn de stenen in dit verhaal zo bijzonder?</a:t>
            </a:r>
            <a:endParaRPr sz="11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604450" y="8433576"/>
            <a:ext cx="1649100" cy="1200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